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79" r:id="rId10"/>
    <p:sldId id="307" r:id="rId11"/>
    <p:sldId id="311" r:id="rId12"/>
    <p:sldId id="280" r:id="rId13"/>
    <p:sldId id="281" r:id="rId14"/>
    <p:sldId id="260" r:id="rId15"/>
    <p:sldId id="262" r:id="rId16"/>
    <p:sldId id="261" r:id="rId17"/>
    <p:sldId id="263" r:id="rId18"/>
    <p:sldId id="282" r:id="rId19"/>
    <p:sldId id="293" r:id="rId20"/>
    <p:sldId id="273" r:id="rId21"/>
    <p:sldId id="312" r:id="rId22"/>
    <p:sldId id="296" r:id="rId23"/>
    <p:sldId id="274" r:id="rId24"/>
    <p:sldId id="297" r:id="rId25"/>
    <p:sldId id="298" r:id="rId26"/>
    <p:sldId id="299" r:id="rId27"/>
    <p:sldId id="300" r:id="rId28"/>
    <p:sldId id="308" r:id="rId29"/>
    <p:sldId id="309" r:id="rId30"/>
    <p:sldId id="294" r:id="rId31"/>
    <p:sldId id="278" r:id="rId32"/>
    <p:sldId id="268" r:id="rId33"/>
    <p:sldId id="272" r:id="rId34"/>
    <p:sldId id="303" r:id="rId35"/>
    <p:sldId id="283" r:id="rId36"/>
    <p:sldId id="301" r:id="rId37"/>
    <p:sldId id="302" r:id="rId38"/>
    <p:sldId id="305" r:id="rId39"/>
    <p:sldId id="306" r:id="rId40"/>
    <p:sldId id="269" r:id="rId41"/>
    <p:sldId id="270" r:id="rId42"/>
    <p:sldId id="276" r:id="rId43"/>
    <p:sldId id="277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2" r:id="rId52"/>
    <p:sldId id="291" r:id="rId53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1457" userDrawn="1">
          <p15:clr>
            <a:srgbClr val="A4A3A4"/>
          </p15:clr>
        </p15:guide>
        <p15:guide id="7" pos="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9" autoAdjust="0"/>
    <p:restoredTop sz="75943" autoAdjust="0"/>
  </p:normalViewPr>
  <p:slideViewPr>
    <p:cSldViewPr snapToGrid="0">
      <p:cViewPr varScale="1">
        <p:scale>
          <a:sx n="95" d="100"/>
          <a:sy n="95" d="100"/>
        </p:scale>
        <p:origin x="2112" y="90"/>
      </p:cViewPr>
      <p:guideLst>
        <p:guide pos="5012"/>
        <p:guide orient="horz" pos="1457"/>
        <p:guide pos="22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2022/7/31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  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Partial/Sampling</a:t>
            </a:r>
            <a:br>
              <a:rPr lang="en-US" altLang="zh-TW" dirty="0"/>
            </a:br>
            <a:r>
              <a:rPr lang="en-US" altLang="zh-TW" sz="1200" dirty="0"/>
              <a:t>Only sample packets or flows, or collect detailed statistics based on a preconfigured list of conditionals.</a:t>
            </a:r>
          </a:p>
          <a:p>
            <a:r>
              <a:rPr lang="en-US" altLang="zh-TW" b="1" dirty="0"/>
              <a:t>Sketch-based</a:t>
            </a:r>
            <a:br>
              <a:rPr lang="en-US" altLang="zh-TW" b="1" dirty="0"/>
            </a:br>
            <a:r>
              <a:rPr lang="en-US" altLang="zh-TW" sz="1200" dirty="0"/>
              <a:t>Collects the information of every packet in a compact data structure, namely sketch, on network devices.</a:t>
            </a:r>
            <a:endParaRPr lang="en-US" altLang="zh-TW" sz="1200" b="1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switch</a:t>
            </a:r>
            <a:r>
              <a:rPr lang="zh-TW" altLang="en-US" dirty="0"/>
              <a:t>的合作，不需要每一個</a:t>
            </a:r>
            <a:r>
              <a:rPr lang="en-US" altLang="zh-TW" dirty="0"/>
              <a:t>switch</a:t>
            </a:r>
            <a:r>
              <a:rPr lang="zh-TW" altLang="en-US" dirty="0"/>
              <a:t>都去紀錄，而只要某幾個</a:t>
            </a:r>
            <a:r>
              <a:rPr lang="en-US" altLang="zh-TW" dirty="0"/>
              <a:t>switch</a:t>
            </a:r>
            <a:r>
              <a:rPr lang="zh-TW" altLang="en-US" dirty="0"/>
              <a:t>去紀錄就好。</a:t>
            </a:r>
            <a:endParaRPr lang="en-US" altLang="zh-TW" dirty="0"/>
          </a:p>
          <a:p>
            <a:r>
              <a:rPr lang="zh-TW" altLang="en-US" dirty="0"/>
              <a:t>有點像是分散式，合作式的</a:t>
            </a:r>
            <a:r>
              <a:rPr lang="en-US" altLang="zh-TW" dirty="0"/>
              <a:t>sketch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要設計一個合作是平台需要解決兩個問題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首先我們要先決定如何幫每個</a:t>
            </a:r>
            <a:r>
              <a:rPr lang="en-US" altLang="zh-TW" dirty="0"/>
              <a:t>flow</a:t>
            </a:r>
            <a:r>
              <a:rPr lang="zh-TW" altLang="en-US" dirty="0"/>
              <a:t>選定適當的</a:t>
            </a:r>
            <a:r>
              <a:rPr lang="en-US" altLang="zh-TW" dirty="0"/>
              <a:t>switch</a:t>
            </a:r>
            <a:r>
              <a:rPr lang="zh-TW" altLang="en-US" dirty="0"/>
              <a:t>來追蹤流量，確保每個</a:t>
            </a:r>
            <a:r>
              <a:rPr lang="en-US" altLang="zh-TW" dirty="0"/>
              <a:t>flow</a:t>
            </a:r>
            <a:r>
              <a:rPr lang="zh-TW" altLang="en-US" dirty="0"/>
              <a:t>都能被適當的追蹤</a:t>
            </a:r>
            <a:endParaRPr lang="en-US" altLang="zh-TW" dirty="0"/>
          </a:p>
          <a:p>
            <a:r>
              <a:rPr lang="zh-TW" altLang="en-US" dirty="0"/>
              <a:t>另外我們也需要綜合考慮</a:t>
            </a:r>
            <a:r>
              <a:rPr lang="en-US" altLang="zh-TW" dirty="0"/>
              <a:t>flow</a:t>
            </a:r>
            <a:r>
              <a:rPr lang="zh-TW" altLang="en-US" dirty="0"/>
              <a:t>的路由機制，讓所有</a:t>
            </a:r>
            <a:r>
              <a:rPr lang="en-US" altLang="zh-TW" dirty="0"/>
              <a:t>switch</a:t>
            </a:r>
            <a:r>
              <a:rPr lang="zh-TW" altLang="en-US" dirty="0"/>
              <a:t>能有更多的機會去平攤追蹤的負擔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另外因為每個</a:t>
            </a:r>
            <a:r>
              <a:rPr lang="en-US" altLang="zh-TW" dirty="0"/>
              <a:t>flow</a:t>
            </a:r>
            <a:r>
              <a:rPr lang="zh-TW" altLang="en-US" dirty="0"/>
              <a:t>的大小和重要性不同，我們也需要探討如何提供不同</a:t>
            </a:r>
            <a:r>
              <a:rPr lang="en-US" altLang="zh-TW" dirty="0"/>
              <a:t>flow</a:t>
            </a:r>
            <a:r>
              <a:rPr lang="zh-TW" altLang="en-US" dirty="0"/>
              <a:t>異質化的追蹤可靠度。理想上，我們希望越重要的</a:t>
            </a:r>
            <a:r>
              <a:rPr lang="en-US" altLang="zh-TW" dirty="0"/>
              <a:t>flow</a:t>
            </a:r>
            <a:r>
              <a:rPr lang="zh-TW" altLang="en-US" dirty="0"/>
              <a:t>能夠獲得更多</a:t>
            </a:r>
            <a:r>
              <a:rPr lang="en-US" altLang="zh-TW" dirty="0"/>
              <a:t>switch</a:t>
            </a:r>
            <a:r>
              <a:rPr lang="zh-TW" altLang="en-US" dirty="0"/>
              <a:t>的資源來達到較高的追蹤準確度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111年7月31日星期日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111年7月31日星期日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svg"/><Relationship Id="rId7" Type="http://schemas.openxmlformats.org/officeDocument/2006/relationships/image" Target="../media/image37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0" Type="http://schemas.openxmlformats.org/officeDocument/2006/relationships/image" Target="../media/image40.png"/><Relationship Id="rId4" Type="http://schemas.openxmlformats.org/officeDocument/2006/relationships/image" Target="../media/image12.png"/><Relationship Id="rId9" Type="http://schemas.openxmlformats.org/officeDocument/2006/relationships/image" Target="../media/image3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30.svg"/><Relationship Id="rId2" Type="http://schemas.openxmlformats.org/officeDocument/2006/relationships/image" Target="../media/image6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13.sv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9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43.svg"/><Relationship Id="rId12" Type="http://schemas.openxmlformats.org/officeDocument/2006/relationships/image" Target="../media/image38.png"/><Relationship Id="rId17" Type="http://schemas.openxmlformats.org/officeDocument/2006/relationships/image" Target="../media/image49.svg"/><Relationship Id="rId2" Type="http://schemas.openxmlformats.org/officeDocument/2006/relationships/image" Target="../media/image6.pn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7.svg"/><Relationship Id="rId5" Type="http://schemas.openxmlformats.org/officeDocument/2006/relationships/image" Target="../media/image13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5.svg"/><Relationship Id="rId1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3" Type="http://schemas.openxmlformats.org/officeDocument/2006/relationships/image" Target="../media/image6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32.png"/><Relationship Id="rId10" Type="http://schemas.openxmlformats.org/officeDocument/2006/relationships/image" Target="../media/image55.svg"/><Relationship Id="rId4" Type="http://schemas.openxmlformats.org/officeDocument/2006/relationships/image" Target="../media/image7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4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3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1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svg"/><Relationship Id="rId5" Type="http://schemas.openxmlformats.org/officeDocument/2006/relationships/image" Target="../media/image67.png"/><Relationship Id="rId4" Type="http://schemas.openxmlformats.org/officeDocument/2006/relationships/image" Target="../media/image11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svg"/><Relationship Id="rId5" Type="http://schemas.openxmlformats.org/officeDocument/2006/relationships/image" Target="../media/image64.png"/><Relationship Id="rId4" Type="http://schemas.openxmlformats.org/officeDocument/2006/relationships/image" Target="../media/image6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68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7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4" Type="http://schemas.openxmlformats.org/officeDocument/2006/relationships/image" Target="../media/image6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65.svg"/><Relationship Id="rId4" Type="http://schemas.openxmlformats.org/officeDocument/2006/relationships/image" Target="../media/image68.svg"/><Relationship Id="rId9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65.svg"/><Relationship Id="rId4" Type="http://schemas.openxmlformats.org/officeDocument/2006/relationships/image" Target="../media/image68.svg"/><Relationship Id="rId9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7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svg"/><Relationship Id="rId5" Type="http://schemas.openxmlformats.org/officeDocument/2006/relationships/image" Target="../media/image71.png"/><Relationship Id="rId10" Type="http://schemas.openxmlformats.org/officeDocument/2006/relationships/image" Target="../media/image65.svg"/><Relationship Id="rId4" Type="http://schemas.openxmlformats.org/officeDocument/2006/relationships/image" Target="../media/image68.svg"/><Relationship Id="rId9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46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Relationship Id="rId9" Type="http://schemas.openxmlformats.org/officeDocument/2006/relationships/image" Target="../media/image80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3" Type="http://schemas.openxmlformats.org/officeDocument/2006/relationships/image" Target="../media/image13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Per-Switch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370105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406172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406172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115836"/>
              </p:ext>
            </p:extLst>
          </p:nvPr>
        </p:nvGraphicFramePr>
        <p:xfrm>
          <a:off x="1857639" y="26464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377038"/>
              </p:ext>
            </p:extLst>
          </p:nvPr>
        </p:nvGraphicFramePr>
        <p:xfrm>
          <a:off x="5066481" y="262400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4192194"/>
              </p:ext>
            </p:extLst>
          </p:nvPr>
        </p:nvGraphicFramePr>
        <p:xfrm>
          <a:off x="1857639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784350"/>
              </p:ext>
            </p:extLst>
          </p:nvPr>
        </p:nvGraphicFramePr>
        <p:xfrm>
          <a:off x="5066481" y="3962010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147470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140306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1699010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1700611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271656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271656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271656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272236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270969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270969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270969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271549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05155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05155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064883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05735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051183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051183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373629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05698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791BA787-532F-80B8-F8B9-9243B668FB1A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C2A3D-5309-F249-5FAF-0E803FD594D5}"/>
              </a:ext>
            </a:extLst>
          </p:cNvPr>
          <p:cNvSpPr txBox="1"/>
          <p:nvPr/>
        </p:nvSpPr>
        <p:spPr>
          <a:xfrm>
            <a:off x="1337029" y="5684676"/>
            <a:ext cx="694613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Eash switch is overloaded</a:t>
            </a: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 </a:t>
            </a:r>
            <a:r>
              <a:rPr lang="en-TW" sz="2800" dirty="0">
                <a:solidFill>
                  <a:schemeClr val="accent3">
                    <a:lumMod val="75000"/>
                  </a:schemeClr>
                </a:solidFill>
              </a:rPr>
              <a:t>Many switches experience collisions</a:t>
            </a:r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Cooperative Monitoring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46466" y="1370106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46466" y="4406173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7010" y="4406173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116906"/>
              </p:ext>
            </p:extLst>
          </p:nvPr>
        </p:nvGraphicFramePr>
        <p:xfrm>
          <a:off x="1884325" y="2646413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95057"/>
              </p:ext>
            </p:extLst>
          </p:nvPr>
        </p:nvGraphicFramePr>
        <p:xfrm>
          <a:off x="5093167" y="262400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504232"/>
              </p:ext>
            </p:extLst>
          </p:nvPr>
        </p:nvGraphicFramePr>
        <p:xfrm>
          <a:off x="1884325" y="3962012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42810"/>
              </p:ext>
            </p:extLst>
          </p:nvPr>
        </p:nvGraphicFramePr>
        <p:xfrm>
          <a:off x="5093167" y="3962011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122943" y="1147471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304988" y="1140307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34028" y="1699011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304988" y="1700612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46802" y="271656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925687" y="2709694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68192" y="4057354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56872" y="405249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8DD93F89-0658-20CA-6DC5-A28BCA3FBD16}"/>
              </a:ext>
            </a:extLst>
          </p:cNvPr>
          <p:cNvSpPr/>
          <p:nvPr/>
        </p:nvSpPr>
        <p:spPr>
          <a:xfrm>
            <a:off x="2901949" y="1703293"/>
            <a:ext cx="4018804" cy="3193200"/>
          </a:xfrm>
          <a:custGeom>
            <a:avLst/>
            <a:gdLst>
              <a:gd name="connsiteX0" fmla="*/ 199839 w 4018804"/>
              <a:gd name="connsiteY0" fmla="*/ 0 h 3193200"/>
              <a:gd name="connsiteX1" fmla="*/ 3355416 w 4018804"/>
              <a:gd name="connsiteY1" fmla="*/ 484361 h 3193200"/>
              <a:gd name="connsiteX2" fmla="*/ 2616 w 4018804"/>
              <a:gd name="connsiteY2" fmla="*/ 2583262 h 3193200"/>
              <a:gd name="connsiteX3" fmla="*/ 4018804 w 4018804"/>
              <a:gd name="connsiteY3" fmla="*/ 3193200 h 319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8804" h="3193200" extrusionOk="0">
                <a:moveTo>
                  <a:pt x="199839" y="0"/>
                </a:moveTo>
                <a:cubicBezTo>
                  <a:pt x="1752159" y="1061"/>
                  <a:pt x="3312300" y="82336"/>
                  <a:pt x="3355416" y="484361"/>
                </a:cubicBezTo>
                <a:cubicBezTo>
                  <a:pt x="3384825" y="928016"/>
                  <a:pt x="-123340" y="2132279"/>
                  <a:pt x="2616" y="2583262"/>
                </a:cubicBezTo>
                <a:cubicBezTo>
                  <a:pt x="-193502" y="3334227"/>
                  <a:pt x="2054134" y="3179509"/>
                  <a:pt x="4018804" y="3193200"/>
                </a:cubicBezTo>
              </a:path>
            </a:pathLst>
          </a:custGeom>
          <a:ln w="63500">
            <a:solidFill>
              <a:srgbClr val="FF0000"/>
            </a:solidFill>
            <a:tailEnd type="arrow"/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199839 w 4018804"/>
                      <a:gd name="connsiteY0" fmla="*/ 0 h 3191435"/>
                      <a:gd name="connsiteX1" fmla="*/ 3355416 w 4018804"/>
                      <a:gd name="connsiteY1" fmla="*/ 484094 h 3191435"/>
                      <a:gd name="connsiteX2" fmla="*/ 2616 w 4018804"/>
                      <a:gd name="connsiteY2" fmla="*/ 2581835 h 3191435"/>
                      <a:gd name="connsiteX3" fmla="*/ 4018804 w 4018804"/>
                      <a:gd name="connsiteY3" fmla="*/ 3191435 h 3191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018804" h="3191435">
                        <a:moveTo>
                          <a:pt x="199839" y="0"/>
                        </a:moveTo>
                        <a:cubicBezTo>
                          <a:pt x="1794062" y="26894"/>
                          <a:pt x="3388286" y="53788"/>
                          <a:pt x="3355416" y="484094"/>
                        </a:cubicBezTo>
                        <a:cubicBezTo>
                          <a:pt x="3322546" y="914400"/>
                          <a:pt x="-107949" y="2130612"/>
                          <a:pt x="2616" y="2581835"/>
                        </a:cubicBezTo>
                        <a:cubicBezTo>
                          <a:pt x="113181" y="3033058"/>
                          <a:pt x="2065992" y="3112246"/>
                          <a:pt x="4018804" y="319143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TW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03FB3F-B3D6-82C0-72FB-5DFB30325F90}"/>
              </a:ext>
            </a:extLst>
          </p:cNvPr>
          <p:cNvSpPr txBox="1"/>
          <p:nvPr/>
        </p:nvSpPr>
        <p:spPr>
          <a:xfrm>
            <a:off x="1337029" y="5684676"/>
            <a:ext cx="753764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Offload monitoring load across switches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TW" sz="2800" dirty="0">
                <a:solidFill>
                  <a:schemeClr val="accent3">
                    <a:lumMod val="75000"/>
                  </a:schemeClr>
                </a:solidFill>
                <a:sym typeface="Wingdings" pitchFamily="2" charset="2"/>
              </a:rPr>
              <a:t> Lower collision probability per switch</a:t>
            </a:r>
            <a:endParaRPr lang="en-TW" sz="28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BF581-C7AF-4253-A3DF-2BE49C51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82857"/>
              </p:ext>
            </p:extLst>
          </p:nvPr>
        </p:nvGraphicFramePr>
        <p:xfrm>
          <a:off x="282964" y="2605225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3713145" y="1891523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56BB6F9-F8F5-47B6-B94D-1C738676A25B}"/>
              </a:ext>
            </a:extLst>
          </p:cNvPr>
          <p:cNvGrpSpPr/>
          <p:nvPr/>
        </p:nvGrpSpPr>
        <p:grpSpPr>
          <a:xfrm>
            <a:off x="2895190" y="1884359"/>
            <a:ext cx="893988" cy="791725"/>
            <a:chOff x="1899008" y="2354495"/>
            <a:chExt cx="893988" cy="791725"/>
          </a:xfrm>
        </p:grpSpPr>
        <p:pic>
          <p:nvPicPr>
            <p:cNvPr id="66" name="圖形 65" descr="信封">
              <a:extLst>
                <a:ext uri="{FF2B5EF4-FFF2-40B4-BE49-F238E27FC236}">
                  <a16:creationId xmlns:a16="http://schemas.microsoft.com/office/drawing/2014/main" id="{87A3BC9D-7ADC-4B3E-A348-4484373F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BA6A5CE-7255-4887-9C4E-B4B0940F045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0E2363F-1A2F-4CA4-ABE5-9A7B610FAD78}"/>
              </a:ext>
            </a:extLst>
          </p:cNvPr>
          <p:cNvGrpSpPr/>
          <p:nvPr/>
        </p:nvGrpSpPr>
        <p:grpSpPr>
          <a:xfrm>
            <a:off x="2077235" y="1891506"/>
            <a:ext cx="893988" cy="791725"/>
            <a:chOff x="1899008" y="2354495"/>
            <a:chExt cx="893988" cy="791725"/>
          </a:xfrm>
        </p:grpSpPr>
        <p:pic>
          <p:nvPicPr>
            <p:cNvPr id="69" name="圖形 68" descr="信封">
              <a:extLst>
                <a:ext uri="{FF2B5EF4-FFF2-40B4-BE49-F238E27FC236}">
                  <a16:creationId xmlns:a16="http://schemas.microsoft.com/office/drawing/2014/main" id="{80CE3DAF-D02F-4B86-A46B-EE824C98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073D4B-258D-4CAC-9E33-FAF85810980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8D45800-4E28-40A8-BB64-449AA39CF13D}"/>
              </a:ext>
            </a:extLst>
          </p:cNvPr>
          <p:cNvGrpSpPr/>
          <p:nvPr/>
        </p:nvGrpSpPr>
        <p:grpSpPr>
          <a:xfrm>
            <a:off x="1248195" y="1893107"/>
            <a:ext cx="893988" cy="791725"/>
            <a:chOff x="1899008" y="2354495"/>
            <a:chExt cx="893988" cy="791725"/>
          </a:xfrm>
        </p:grpSpPr>
        <p:pic>
          <p:nvPicPr>
            <p:cNvPr id="72" name="圖形 71" descr="信封">
              <a:extLst>
                <a:ext uri="{FF2B5EF4-FFF2-40B4-BE49-F238E27FC236}">
                  <a16:creationId xmlns:a16="http://schemas.microsoft.com/office/drawing/2014/main" id="{7F2EA0DE-CF34-466A-BDE5-972C40CF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0995D-BEDA-4734-AEC7-94CD962D10E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018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765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1831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212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6B3663B5-5BD1-4D3F-A2CF-72EA1D67C359}"/>
              </a:ext>
            </a:extLst>
          </p:cNvPr>
          <p:cNvGrpSpPr/>
          <p:nvPr/>
        </p:nvGrpSpPr>
        <p:grpSpPr>
          <a:xfrm>
            <a:off x="3793520" y="4344231"/>
            <a:ext cx="893988" cy="791725"/>
            <a:chOff x="1899008" y="2354495"/>
            <a:chExt cx="893988" cy="791725"/>
          </a:xfrm>
        </p:grpSpPr>
        <p:pic>
          <p:nvPicPr>
            <p:cNvPr id="120" name="圖形 119" descr="信封">
              <a:extLst>
                <a:ext uri="{FF2B5EF4-FFF2-40B4-BE49-F238E27FC236}">
                  <a16:creationId xmlns:a16="http://schemas.microsoft.com/office/drawing/2014/main" id="{E06A6204-ED05-44DA-9F09-8C7742DA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3F91184D-63C0-490E-92E7-034C5AA2CB5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C48AE53-F6BA-4315-B7FC-924292D2487C}"/>
              </a:ext>
            </a:extLst>
          </p:cNvPr>
          <p:cNvGrpSpPr/>
          <p:nvPr/>
        </p:nvGrpSpPr>
        <p:grpSpPr>
          <a:xfrm>
            <a:off x="2157610" y="4344214"/>
            <a:ext cx="893988" cy="791725"/>
            <a:chOff x="1899008" y="2354495"/>
            <a:chExt cx="893988" cy="791725"/>
          </a:xfrm>
        </p:grpSpPr>
        <p:pic>
          <p:nvPicPr>
            <p:cNvPr id="126" name="圖形 125" descr="信封">
              <a:extLst>
                <a:ext uri="{FF2B5EF4-FFF2-40B4-BE49-F238E27FC236}">
                  <a16:creationId xmlns:a16="http://schemas.microsoft.com/office/drawing/2014/main" id="{1AF0E11B-1624-4547-92F8-8054505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F4EB1A8-EE9C-4C23-898A-07F639DA4F40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05F0F39-3D6D-416F-8115-BFFFBA21169F}"/>
              </a:ext>
            </a:extLst>
          </p:cNvPr>
          <p:cNvGrpSpPr/>
          <p:nvPr/>
        </p:nvGrpSpPr>
        <p:grpSpPr>
          <a:xfrm>
            <a:off x="1328570" y="4345815"/>
            <a:ext cx="893988" cy="791725"/>
            <a:chOff x="1899008" y="2354495"/>
            <a:chExt cx="893988" cy="791725"/>
          </a:xfrm>
        </p:grpSpPr>
        <p:pic>
          <p:nvPicPr>
            <p:cNvPr id="129" name="圖形 128" descr="信封">
              <a:extLst>
                <a:ext uri="{FF2B5EF4-FFF2-40B4-BE49-F238E27FC236}">
                  <a16:creationId xmlns:a16="http://schemas.microsoft.com/office/drawing/2014/main" id="{7FC19B73-377B-4DE6-8032-1D484409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23F7911-40E5-4344-B35D-882C2D19B03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67042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718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2041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4F7F196-4368-4578-9B1D-00F354F3F098}"/>
              </a:ext>
            </a:extLst>
          </p:cNvPr>
          <p:cNvGrpSpPr/>
          <p:nvPr/>
        </p:nvGrpSpPr>
        <p:grpSpPr>
          <a:xfrm>
            <a:off x="8233280" y="1048698"/>
            <a:ext cx="893988" cy="791725"/>
            <a:chOff x="1899008" y="2354495"/>
            <a:chExt cx="893988" cy="791725"/>
          </a:xfrm>
        </p:grpSpPr>
        <p:pic>
          <p:nvPicPr>
            <p:cNvPr id="138" name="圖形 137" descr="信封">
              <a:extLst>
                <a:ext uri="{FF2B5EF4-FFF2-40B4-BE49-F238E27FC236}">
                  <a16:creationId xmlns:a16="http://schemas.microsoft.com/office/drawing/2014/main" id="{978A0D1E-C7F5-4389-9F8B-0FAD0CDE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1BAE94E-8287-4253-A5D3-6177FCD26B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E4D4A073-0749-417E-9B72-CB174D6D5ACE}"/>
              </a:ext>
            </a:extLst>
          </p:cNvPr>
          <p:cNvGrpSpPr/>
          <p:nvPr/>
        </p:nvGrpSpPr>
        <p:grpSpPr>
          <a:xfrm>
            <a:off x="7415325" y="1041534"/>
            <a:ext cx="893988" cy="791725"/>
            <a:chOff x="1899008" y="2354495"/>
            <a:chExt cx="893988" cy="791725"/>
          </a:xfrm>
        </p:grpSpPr>
        <p:pic>
          <p:nvPicPr>
            <p:cNvPr id="141" name="圖形 140" descr="信封">
              <a:extLst>
                <a:ext uri="{FF2B5EF4-FFF2-40B4-BE49-F238E27FC236}">
                  <a16:creationId xmlns:a16="http://schemas.microsoft.com/office/drawing/2014/main" id="{B995ADCB-FF24-4DD0-9619-9086A69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F6A9183-31C6-4CF1-AB9E-75F3CE25F19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87B6C6E-5FF2-473E-AF03-0388A1A6C1E0}"/>
              </a:ext>
            </a:extLst>
          </p:cNvPr>
          <p:cNvGrpSpPr/>
          <p:nvPr/>
        </p:nvGrpSpPr>
        <p:grpSpPr>
          <a:xfrm>
            <a:off x="5768330" y="1050282"/>
            <a:ext cx="893988" cy="791725"/>
            <a:chOff x="1899008" y="2354495"/>
            <a:chExt cx="893988" cy="791725"/>
          </a:xfrm>
        </p:grpSpPr>
        <p:pic>
          <p:nvPicPr>
            <p:cNvPr id="147" name="圖形 146" descr="信封">
              <a:extLst>
                <a:ext uri="{FF2B5EF4-FFF2-40B4-BE49-F238E27FC236}">
                  <a16:creationId xmlns:a16="http://schemas.microsoft.com/office/drawing/2014/main" id="{5BF97140-E772-49AF-B711-6E59DC7F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8795043-1E1E-4100-A22A-E0F5B09E61CA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58147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2231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442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393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862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603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0701963-FAC8-4504-8373-0DE48F159496}"/>
              </a:ext>
            </a:extLst>
          </p:cNvPr>
          <p:cNvGrpSpPr/>
          <p:nvPr/>
        </p:nvGrpSpPr>
        <p:grpSpPr>
          <a:xfrm>
            <a:off x="8113180" y="3482097"/>
            <a:ext cx="893988" cy="791725"/>
            <a:chOff x="1899008" y="2354495"/>
            <a:chExt cx="893988" cy="791725"/>
          </a:xfrm>
        </p:grpSpPr>
        <p:pic>
          <p:nvPicPr>
            <p:cNvPr id="156" name="圖形 155" descr="信封">
              <a:extLst>
                <a:ext uri="{FF2B5EF4-FFF2-40B4-BE49-F238E27FC236}">
                  <a16:creationId xmlns:a16="http://schemas.microsoft.com/office/drawing/2014/main" id="{55ABFDCD-1572-4C55-9FEE-BE8E1F9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201D37CF-1664-4BA7-B5F6-7D4B76CEDA93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B6058319-C412-4FB5-B4FE-5B083DE251F1}"/>
              </a:ext>
            </a:extLst>
          </p:cNvPr>
          <p:cNvGrpSpPr/>
          <p:nvPr/>
        </p:nvGrpSpPr>
        <p:grpSpPr>
          <a:xfrm>
            <a:off x="7295225" y="3474933"/>
            <a:ext cx="893988" cy="791725"/>
            <a:chOff x="1899008" y="2354495"/>
            <a:chExt cx="893988" cy="791725"/>
          </a:xfrm>
        </p:grpSpPr>
        <p:pic>
          <p:nvPicPr>
            <p:cNvPr id="159" name="圖形 158" descr="信封">
              <a:extLst>
                <a:ext uri="{FF2B5EF4-FFF2-40B4-BE49-F238E27FC236}">
                  <a16:creationId xmlns:a16="http://schemas.microsoft.com/office/drawing/2014/main" id="{ADB0A992-1E12-4E4D-A1B5-B88B6D10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DAE1378E-63A1-4B81-8D3D-16415DED6F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896B63A7-DA50-4E51-B7F7-4AAB1CCCD3C3}"/>
              </a:ext>
            </a:extLst>
          </p:cNvPr>
          <p:cNvGrpSpPr/>
          <p:nvPr/>
        </p:nvGrpSpPr>
        <p:grpSpPr>
          <a:xfrm>
            <a:off x="6477270" y="3482080"/>
            <a:ext cx="893988" cy="791725"/>
            <a:chOff x="1899008" y="2354495"/>
            <a:chExt cx="893988" cy="791725"/>
          </a:xfrm>
        </p:grpSpPr>
        <p:pic>
          <p:nvPicPr>
            <p:cNvPr id="162" name="圖形 161" descr="信封">
              <a:extLst>
                <a:ext uri="{FF2B5EF4-FFF2-40B4-BE49-F238E27FC236}">
                  <a16:creationId xmlns:a16="http://schemas.microsoft.com/office/drawing/2014/main" id="{ED2E7F05-2830-41B2-9AE5-7FCA1271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43DD64-0BF2-488F-A412-2476C3F4600F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72" name="圖形 171" descr="嚎啕大哭 (無填滿)">
            <a:extLst>
              <a:ext uri="{FF2B5EF4-FFF2-40B4-BE49-F238E27FC236}">
                <a16:creationId xmlns:a16="http://schemas.microsoft.com/office/drawing/2014/main" id="{DE3C8A99-BC64-44FA-BDD0-B6A3FD906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8961" y="5267194"/>
            <a:ext cx="1114422" cy="1114422"/>
          </a:xfrm>
          <a:prstGeom prst="rect">
            <a:avLst/>
          </a:prstGeom>
        </p:spPr>
      </p:pic>
      <p:pic>
        <p:nvPicPr>
          <p:cNvPr id="173" name="圖形 172" descr="嚎啕大哭 (無填滿)">
            <a:extLst>
              <a:ext uri="{FF2B5EF4-FFF2-40B4-BE49-F238E27FC236}">
                <a16:creationId xmlns:a16="http://schemas.microsoft.com/office/drawing/2014/main" id="{43448C02-D35F-4EB9-81D3-EC3802063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9899" y="2565798"/>
            <a:ext cx="1114422" cy="1114422"/>
          </a:xfrm>
          <a:prstGeom prst="rect">
            <a:avLst/>
          </a:prstGeom>
        </p:spPr>
      </p:pic>
      <p:pic>
        <p:nvPicPr>
          <p:cNvPr id="174" name="圖形 173" descr="嚎啕大哭 (無填滿)">
            <a:extLst>
              <a:ext uri="{FF2B5EF4-FFF2-40B4-BE49-F238E27FC236}">
                <a16:creationId xmlns:a16="http://schemas.microsoft.com/office/drawing/2014/main" id="{F347B363-648E-45A9-B301-488C4A3043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3180" y="1813005"/>
            <a:ext cx="1114422" cy="1114422"/>
          </a:xfrm>
          <a:prstGeom prst="rect">
            <a:avLst/>
          </a:prstGeom>
        </p:spPr>
      </p:pic>
      <p:pic>
        <p:nvPicPr>
          <p:cNvPr id="175" name="圖形 174" descr="嚎啕大哭 (無填滿)">
            <a:extLst>
              <a:ext uri="{FF2B5EF4-FFF2-40B4-BE49-F238E27FC236}">
                <a16:creationId xmlns:a16="http://schemas.microsoft.com/office/drawing/2014/main" id="{83BED2DA-3061-4626-AD1F-840953F6C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6276" y="4493818"/>
            <a:ext cx="1114422" cy="111442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B4C06BF-774A-D349-9A43-EF8A2C36C489}"/>
              </a:ext>
            </a:extLst>
          </p:cNvPr>
          <p:cNvSpPr txBox="1"/>
          <p:nvPr/>
        </p:nvSpPr>
        <p:spPr>
          <a:xfrm>
            <a:off x="5994891" y="170737"/>
            <a:ext cx="30187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這兩頁我在聽你講一下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圖我覺得太複雜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應該可以畫一個fat-free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然後畫兩個flow 走一樣的路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傳統的方法都在一個switch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(or 每個switch)做sketch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然後說會碰撞就好</a:t>
            </a:r>
          </a:p>
        </p:txBody>
      </p:sp>
      <p:pic>
        <p:nvPicPr>
          <p:cNvPr id="94" name="內容版面配置區 6" descr="關閉">
            <a:extLst>
              <a:ext uri="{FF2B5EF4-FFF2-40B4-BE49-F238E27FC236}">
                <a16:creationId xmlns:a16="http://schemas.microsoft.com/office/drawing/2014/main" id="{2829DA3C-3C0F-437D-9A20-FA31C0BF15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01725"/>
              </p:ext>
            </p:extLst>
          </p:nvPr>
        </p:nvGraphicFramePr>
        <p:xfrm>
          <a:off x="282964" y="261527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79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1192543" y="1861474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63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75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0997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50776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9" name="圖形 88" descr="戴眼鏡的臉 (無填滿)">
            <a:extLst>
              <a:ext uri="{FF2B5EF4-FFF2-40B4-BE49-F238E27FC236}">
                <a16:creationId xmlns:a16="http://schemas.microsoft.com/office/drawing/2014/main" id="{05441901-D681-4D46-B6BD-5F47DC575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4077" y="1637944"/>
            <a:ext cx="982146" cy="982146"/>
          </a:xfrm>
          <a:prstGeom prst="rect">
            <a:avLst/>
          </a:prstGeom>
        </p:spPr>
      </p:pic>
      <p:pic>
        <p:nvPicPr>
          <p:cNvPr id="90" name="圖形 89" descr="戴眼鏡的臉 (無填滿)">
            <a:extLst>
              <a:ext uri="{FF2B5EF4-FFF2-40B4-BE49-F238E27FC236}">
                <a16:creationId xmlns:a16="http://schemas.microsoft.com/office/drawing/2014/main" id="{6940EB28-AC7E-471C-BD23-63413091E5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813" y="5502094"/>
            <a:ext cx="982146" cy="982146"/>
          </a:xfrm>
          <a:prstGeom prst="rect">
            <a:avLst/>
          </a:prstGeom>
        </p:spPr>
      </p:pic>
      <p:pic>
        <p:nvPicPr>
          <p:cNvPr id="91" name="圖形 90" descr="戴眼鏡的臉 (無填滿)">
            <a:extLst>
              <a:ext uri="{FF2B5EF4-FFF2-40B4-BE49-F238E27FC236}">
                <a16:creationId xmlns:a16="http://schemas.microsoft.com/office/drawing/2014/main" id="{1AD94AC4-E73B-4A46-85D7-7D21CDC9D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9370" y="812771"/>
            <a:ext cx="982146" cy="982146"/>
          </a:xfrm>
          <a:prstGeom prst="rect">
            <a:avLst/>
          </a:prstGeom>
        </p:spPr>
      </p:pic>
      <p:pic>
        <p:nvPicPr>
          <p:cNvPr id="92" name="內容版面配置區 91" descr="戴眼鏡的臉 (無填滿)">
            <a:extLst>
              <a:ext uri="{FF2B5EF4-FFF2-40B4-BE49-F238E27FC236}">
                <a16:creationId xmlns:a16="http://schemas.microsoft.com/office/drawing/2014/main" id="{A6312899-83C2-43CF-BE21-7BC216B5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8185" y="4732924"/>
            <a:ext cx="914400" cy="914400"/>
          </a:xfrm>
          <a:prstGeom prst="rect">
            <a:avLst/>
          </a:prstGeom>
        </p:spPr>
      </p:pic>
      <p:pic>
        <p:nvPicPr>
          <p:cNvPr id="65" name="內容版面配置區 6" descr="關閉">
            <a:extLst>
              <a:ext uri="{FF2B5EF4-FFF2-40B4-BE49-F238E27FC236}">
                <a16:creationId xmlns:a16="http://schemas.microsoft.com/office/drawing/2014/main" id="{1C2FD60F-66FA-4F0F-B42B-5B4E80E374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976" y="1757082"/>
            <a:ext cx="7664824" cy="4696254"/>
          </a:xfrm>
        </p:spPr>
        <p:txBody>
          <a:bodyPr/>
          <a:lstStyle/>
          <a:p>
            <a:r>
              <a:rPr lang="en-US" altLang="zh-TW" dirty="0"/>
              <a:t>Alleviate the degree of collisions </a:t>
            </a:r>
          </a:p>
          <a:p>
            <a:r>
              <a:rPr lang="en-US" altLang="zh-TW" dirty="0"/>
              <a:t>Reduce the worst ARE of all flows</a:t>
            </a:r>
          </a:p>
          <a:p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0E45FB4-0540-B4C6-8572-448CBA732DC8}"/>
              </a:ext>
            </a:extLst>
          </p:cNvPr>
          <p:cNvGrpSpPr/>
          <p:nvPr/>
        </p:nvGrpSpPr>
        <p:grpSpPr>
          <a:xfrm>
            <a:off x="1972235" y="3567953"/>
            <a:ext cx="5146994" cy="2826510"/>
            <a:chOff x="1500467" y="3144964"/>
            <a:chExt cx="6031139" cy="3303287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A85DE280-3B10-40F8-AB4D-4A6CB3D67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9720" y="4255032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67BE4F4A-EC97-4A36-BDF9-AC73B70C8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17206" y="4233261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C821459A-8A45-4A74-B58F-B81A5D216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9767" y="4244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508EDB8A-6FC4-430F-A8D7-42AD8A5E3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366003" y="351714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17FB1F65-9BCF-43A7-A7B7-C92622120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90619" y="553133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75BDA296-5549-447D-8BE6-D3EEC075A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351714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15459123-0E62-4840-A72B-1397EEC36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075433" y="5533851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報紙">
              <a:extLst>
                <a:ext uri="{FF2B5EF4-FFF2-40B4-BE49-F238E27FC236}">
                  <a16:creationId xmlns:a16="http://schemas.microsoft.com/office/drawing/2014/main" id="{347EDC73-0397-4EDF-944E-F0B66A954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50466" y="5246240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報紙">
              <a:extLst>
                <a:ext uri="{FF2B5EF4-FFF2-40B4-BE49-F238E27FC236}">
                  <a16:creationId xmlns:a16="http://schemas.microsoft.com/office/drawing/2014/main" id="{7739C4AB-71C2-4280-8003-DFBC0FAC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22393" y="5159154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報紙">
              <a:extLst>
                <a:ext uri="{FF2B5EF4-FFF2-40B4-BE49-F238E27FC236}">
                  <a16:creationId xmlns:a16="http://schemas.microsoft.com/office/drawing/2014/main" id="{B7DC6DD1-B3E7-4A7F-AF12-2A17AC44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222393" y="3144964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報紙">
              <a:extLst>
                <a:ext uri="{FF2B5EF4-FFF2-40B4-BE49-F238E27FC236}">
                  <a16:creationId xmlns:a16="http://schemas.microsoft.com/office/drawing/2014/main" id="{C767433A-1577-46B2-9E81-7F4A397228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90827" y="4066291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報紙">
              <a:extLst>
                <a:ext uri="{FF2B5EF4-FFF2-40B4-BE49-F238E27FC236}">
                  <a16:creationId xmlns:a16="http://schemas.microsoft.com/office/drawing/2014/main" id="{3FA3E9C1-3B3D-4C3F-9ACE-99E98A4F4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500467" y="4098949"/>
              <a:ext cx="914400" cy="914400"/>
            </a:xfrm>
            <a:prstGeom prst="rect">
              <a:avLst/>
            </a:prstGeom>
          </p:spPr>
        </p:pic>
        <p:pic>
          <p:nvPicPr>
            <p:cNvPr id="17" name="圖形 16" descr="報紙">
              <a:extLst>
                <a:ext uri="{FF2B5EF4-FFF2-40B4-BE49-F238E27FC236}">
                  <a16:creationId xmlns:a16="http://schemas.microsoft.com/office/drawing/2014/main" id="{3634C1B9-FBD5-44DA-9DE0-FC5D2EF2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950466" y="3195435"/>
              <a:ext cx="914400" cy="914400"/>
            </a:xfrm>
            <a:prstGeom prst="rect">
              <a:avLst/>
            </a:prstGeom>
          </p:spPr>
        </p:pic>
        <p:pic>
          <p:nvPicPr>
            <p:cNvPr id="18" name="圖形 17" descr="報紙">
              <a:extLst>
                <a:ext uri="{FF2B5EF4-FFF2-40B4-BE49-F238E27FC236}">
                  <a16:creationId xmlns:a16="http://schemas.microsoft.com/office/drawing/2014/main" id="{89ED1D37-AAD9-4EB9-A284-A817EE01C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4114800" y="4098949"/>
              <a:ext cx="914400" cy="9144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7C0F245-4BA6-DE4A-E978-0F7E0218C579}"/>
              </a:ext>
            </a:extLst>
          </p:cNvPr>
          <p:cNvSpPr txBox="1"/>
          <p:nvPr/>
        </p:nvSpPr>
        <p:spPr>
          <a:xfrm>
            <a:off x="681318" y="953851"/>
            <a:ext cx="83192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Multi-Switch Cooperative Monitoring</a:t>
            </a:r>
          </a:p>
        </p:txBody>
      </p:sp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assign flows to switches?</a:t>
            </a:r>
          </a:p>
          <a:p>
            <a:pPr lvl="1"/>
            <a:r>
              <a:rPr lang="en-US" altLang="zh-TW" dirty="0"/>
              <a:t>Distribute monitoring load across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FD32479-631B-42CB-B968-B50686DE035E}"/>
              </a:ext>
            </a:extLst>
          </p:cNvPr>
          <p:cNvSpPr txBox="1"/>
          <p:nvPr/>
        </p:nvSpPr>
        <p:spPr>
          <a:xfrm>
            <a:off x="6532388" y="346956"/>
            <a:ext cx="26116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不太確定要怎麼講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想跟老師討論一下</a:t>
            </a:r>
            <a:endParaRPr lang="en-US" altLang="zh-TW" dirty="0">
              <a:highlight>
                <a:srgbClr val="00FFFF"/>
              </a:highlight>
            </a:endParaRPr>
          </a:p>
          <a:p>
            <a:endParaRPr lang="en-US" dirty="0">
              <a:highlight>
                <a:srgbClr val="00FFFF"/>
              </a:highlight>
            </a:endParaRPr>
          </a:p>
          <a:p>
            <a:r>
              <a:rPr lang="en-US" dirty="0">
                <a:highlight>
                  <a:srgbClr val="00FFFF"/>
                </a:highlight>
                <a:sym typeface="Wingdings" pitchFamily="2" charset="2"/>
              </a:rPr>
              <a:t> </a:t>
            </a:r>
            <a:r>
              <a:rPr lang="zh-TW" altLang="en-US" dirty="0">
                <a:highlight>
                  <a:srgbClr val="00FFFF"/>
                </a:highlight>
                <a:sym typeface="Wingdings" pitchFamily="2" charset="2"/>
              </a:rPr>
              <a:t>我寫了些草稿在</a:t>
            </a:r>
            <a:r>
              <a:rPr lang="en-US" altLang="zh-TW" dirty="0">
                <a:highlight>
                  <a:srgbClr val="00FFFF"/>
                </a:highlight>
                <a:sym typeface="Wingdings" pitchFamily="2" charset="2"/>
              </a:rPr>
              <a:t>note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sz="2800" dirty="0"/>
              <a:t>Performance Evaluation</a:t>
            </a:r>
          </a:p>
          <a:p>
            <a:r>
              <a:rPr lang="x-none" altLang="zh-TW" sz="2800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worst ARE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ARE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ARE be lowered?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039544" y="4825973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484159" y="4820424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Naïve way: Shortest Path</a:t>
            </a:r>
          </a:p>
          <a:p>
            <a:pPr lvl="1"/>
            <a:r>
              <a:rPr lang="en-US" altLang="zh-TW" dirty="0"/>
              <a:t>Every flow use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03387" y="2859286"/>
            <a:ext cx="202170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484455" y="4584874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039543" y="458424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484455" y="4363257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039544" y="4353761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02821" y="3681988"/>
            <a:ext cx="2021707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02820" y="2016898"/>
            <a:ext cx="202170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084F23E8-7062-4F60-B5E4-7ED0E8ACBD5F}"/>
              </a:ext>
            </a:extLst>
          </p:cNvPr>
          <p:cNvSpPr txBox="1"/>
          <p:nvPr/>
        </p:nvSpPr>
        <p:spPr>
          <a:xfrm>
            <a:off x="5266015" y="72020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要是大家都選最短，會全部撞在一起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大家能選擇放的</a:t>
            </a:r>
            <a:r>
              <a:rPr lang="en-US" altLang="zh-TW" dirty="0">
                <a:highlight>
                  <a:srgbClr val="00FFFF"/>
                </a:highlight>
              </a:rPr>
              <a:t>switch set</a:t>
            </a:r>
            <a:r>
              <a:rPr lang="zh-TW" altLang="en-US" dirty="0">
                <a:highlight>
                  <a:srgbClr val="00FFFF"/>
                </a:highlight>
              </a:rPr>
              <a:t>都一樣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Naïve way: Longest Path</a:t>
            </a:r>
          </a:p>
          <a:p>
            <a:pPr lvl="1"/>
            <a:r>
              <a:rPr lang="en-US" altLang="zh-TW" dirty="0"/>
              <a:t>Go through all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21" y="3347909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766" y="3326983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970" y="3347909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2340094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4355725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2340094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4356799"/>
            <a:ext cx="914400" cy="9144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1835721" y="4262309"/>
            <a:ext cx="1249964" cy="5516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1835721" y="2797294"/>
            <a:ext cx="1249964" cy="5506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542885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542885" y="4262309"/>
            <a:ext cx="1145285" cy="944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688170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290655" y="2797294"/>
            <a:ext cx="1038311" cy="52968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88170" y="4262309"/>
            <a:ext cx="1145285" cy="9341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290655" y="4241383"/>
            <a:ext cx="1038311" cy="57154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292921" y="3805109"/>
            <a:ext cx="193804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45370" y="3784183"/>
            <a:ext cx="1726396" cy="2092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42885" y="3254494"/>
            <a:ext cx="0" cy="110230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3455" y="3254494"/>
            <a:ext cx="0" cy="110123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000085" y="4812925"/>
            <a:ext cx="1376170" cy="107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000085" y="2797294"/>
            <a:ext cx="137617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1835721" y="4262309"/>
            <a:ext cx="0" cy="112474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21" y="5387053"/>
            <a:ext cx="914400" cy="914400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893" y="5387053"/>
            <a:ext cx="914400" cy="914400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7328966" y="4241383"/>
            <a:ext cx="3127" cy="114567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FB08B4-51A9-C44D-8576-2455BAC38025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1392662" y="4492529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1733318" y="286164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3997213" y="25373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03756" y="3082739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643028" y="4072433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3956929" y="46787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6194561" y="4366144"/>
            <a:ext cx="1043927" cy="4457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917895" y="4525144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0FDFA86A-27A4-4721-84A7-F746D63CA847}"/>
              </a:ext>
            </a:extLst>
          </p:cNvPr>
          <p:cNvSpPr txBox="1"/>
          <p:nvPr/>
        </p:nvSpPr>
        <p:spPr>
          <a:xfrm>
            <a:off x="5266015" y="720203"/>
            <a:ext cx="665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那要是我們把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增加，變成整個網路裡面的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你都能放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雖然</a:t>
            </a:r>
            <a:r>
              <a:rPr lang="en-US" altLang="zh-TW" dirty="0">
                <a:highlight>
                  <a:srgbClr val="00FFFF"/>
                </a:highlight>
              </a:rPr>
              <a:t>set</a:t>
            </a:r>
            <a:r>
              <a:rPr lang="zh-TW" altLang="en-US" dirty="0">
                <a:highlight>
                  <a:srgbClr val="00FFFF"/>
                </a:highlight>
              </a:rPr>
              <a:t>變大，但</a:t>
            </a:r>
            <a:r>
              <a:rPr lang="en-US" altLang="zh-TW" dirty="0">
                <a:highlight>
                  <a:srgbClr val="00FFFF"/>
                </a:highlight>
              </a:rPr>
              <a:t>routing loading</a:t>
            </a:r>
            <a:r>
              <a:rPr lang="zh-TW" altLang="en-US" dirty="0">
                <a:highlight>
                  <a:srgbClr val="00FFFF"/>
                </a:highlight>
              </a:rPr>
              <a:t>就會變重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8EC5A1-6E72-4532-971C-2C68D4C17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A7CF5D-0E38-4904-85F2-EBB467E09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While true</a:t>
            </a:r>
          </a:p>
          <a:p>
            <a:pPr lvl="1"/>
            <a:r>
              <a:rPr lang="en-US" altLang="zh-TW" dirty="0"/>
              <a:t>f* $\get \</a:t>
            </a:r>
            <a:r>
              <a:rPr lang="en-US" altLang="zh-TW" dirty="0" err="1"/>
              <a:t>arg</a:t>
            </a:r>
            <a:r>
              <a:rPr lang="en-US" altLang="zh-TW" dirty="0"/>
              <a:t>\</a:t>
            </a:r>
            <a:r>
              <a:rPr lang="en-US" altLang="zh-TW" dirty="0" err="1"/>
              <a:t>min_f</a:t>
            </a:r>
            <a:r>
              <a:rPr lang="en-US" altLang="zh-TW" dirty="0"/>
              <a:t> </a:t>
            </a:r>
            <a:r>
              <a:rPr lang="en-US" altLang="zh-TW" dirty="0" err="1"/>
              <a:t>ARE_f</a:t>
            </a:r>
            <a:r>
              <a:rPr lang="en-US" altLang="zh-TW"/>
              <a:t>$</a:t>
            </a:r>
            <a:endParaRPr lang="en-US" altLang="zh-TW" dirty="0"/>
          </a:p>
          <a:p>
            <a:pPr lvl="1"/>
            <a:r>
              <a:rPr lang="en-US" altLang="zh-TW" dirty="0"/>
              <a:t>Find k-shortest paths of f*Identify the best switch * along k-shortest paths</a:t>
            </a:r>
          </a:p>
          <a:p>
            <a:pPr lvl="1"/>
            <a:r>
              <a:rPr lang="en-US" altLang="zh-TW" dirty="0"/>
              <a:t>Find the best switch s* along k-shortest paths</a:t>
            </a:r>
          </a:p>
          <a:p>
            <a:pPr lvl="1"/>
            <a:r>
              <a:rPr lang="en-US" altLang="zh-TW" dirty="0"/>
              <a:t>ARE \get ARE(</a:t>
            </a:r>
            <a:r>
              <a:rPr lang="en-US" altLang="zh-TW" dirty="0" err="1"/>
              <a:t>f,s</a:t>
            </a:r>
            <a:r>
              <a:rPr lang="en-US" altLang="zh-TW" dirty="0"/>
              <a:t>*\cup S_s*)</a:t>
            </a:r>
          </a:p>
          <a:p>
            <a:pPr lvl="1"/>
            <a:r>
              <a:rPr lang="en-US" altLang="zh-TW" dirty="0"/>
              <a:t>if ARE \le ARE_s*, ARE_s* \get ARE</a:t>
            </a:r>
          </a:p>
          <a:p>
            <a:pPr lvl="1"/>
            <a:r>
              <a:rPr lang="en-US" altLang="zh-TW" dirty="0"/>
              <a:t>otherwise break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16001C-9C24-4817-B42A-2E3E92AF6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372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5858C-8173-43D4-89EF-CE8409DB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E6D5B-FFE0-4E8E-9557-2550C0F7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Switch congestion </a:t>
            </a:r>
            <a:r>
              <a:rPr lang="en-US" altLang="zh-TW" dirty="0">
                <a:sym typeface="Wingdings" pitchFamily="2" charset="2"/>
              </a:rPr>
              <a:t></a:t>
            </a:r>
            <a:r>
              <a:rPr lang="en-US" altLang="zh-TW" dirty="0"/>
              <a:t> flow errors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Higher offloading opportunity </a:t>
            </a:r>
            <a:r>
              <a:rPr lang="en-US" altLang="zh-TW" dirty="0">
                <a:sym typeface="Wingdings" pitchFamily="2" charset="2"/>
              </a:rPr>
              <a:t> </a:t>
            </a:r>
            <a:r>
              <a:rPr lang="en-US" altLang="zh-TW" dirty="0"/>
              <a:t>Routing overhead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74299-C048-4098-B6D4-5F76141C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34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AA14E-AE28-254C-B774-2A36B8440731}"/>
              </a:ext>
            </a:extLst>
          </p:cNvPr>
          <p:cNvSpPr txBox="1"/>
          <p:nvPr/>
        </p:nvSpPr>
        <p:spPr>
          <a:xfrm>
            <a:off x="6027256" y="12345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這幾頁文字的資訊量都太少了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88572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C218106A-BC5E-4C47-A72E-73DB743FA486}"/>
              </a:ext>
            </a:extLst>
          </p:cNvPr>
          <p:cNvSpPr txBox="1"/>
          <p:nvPr/>
        </p:nvSpPr>
        <p:spPr>
          <a:xfrm>
            <a:off x="5266015" y="720203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這邊開始跑一次</a:t>
            </a:r>
            <a:r>
              <a:rPr lang="en-US" altLang="zh-TW" dirty="0">
                <a:highlight>
                  <a:srgbClr val="00FFFF"/>
                </a:highlight>
              </a:rPr>
              <a:t>k-shortest path </a:t>
            </a:r>
            <a:r>
              <a:rPr lang="zh-TW" altLang="en-US" dirty="0">
                <a:highlight>
                  <a:srgbClr val="00FFFF"/>
                </a:highlight>
              </a:rPr>
              <a:t>給大家看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不知道會不會太長</a:t>
            </a:r>
            <a:r>
              <a:rPr lang="en-US" altLang="zh-TW" dirty="0">
                <a:highlight>
                  <a:srgbClr val="00FFFF"/>
                </a:highlight>
              </a:rPr>
              <a:t>(?)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52996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87CBD2F-3547-D5AD-5A97-C2154197EDA8}"/>
              </a:ext>
            </a:extLst>
          </p:cNvPr>
          <p:cNvSpPr txBox="1"/>
          <p:nvPr/>
        </p:nvSpPr>
        <p:spPr>
          <a:xfrm>
            <a:off x="6027256" y="123458"/>
            <a:ext cx="27959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這幾頁投影片我覺得圖都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看不太出最後使用的path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可能聽你錄影比較準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74679" y="2180482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4640" y="2151234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6970036" y="1653372"/>
            <a:ext cx="206819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6975060" y="2679168"/>
            <a:ext cx="20681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={s1,s4,s5,s3}</a:t>
            </a:r>
            <a:endParaRPr lang="zh-TW" altLang="en-US" sz="2400" b="1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6967011" y="3705543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D3589-3924-4FE1-8CD3-0FA4E64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Decision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𝑏𝑖𝑛𝑎𝑟𝑦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𝑖𝑛𝑑𝑖𝑐𝑎𝑡𝑖𝑛𝑔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𝑠𝑤𝑖𝑡𝑐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pPr lvl="1"/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Objective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𝑤𝑜𝑟𝑠𝑡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worst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ARE</m:t>
                    </m:r>
                  </m:oMath>
                </a14:m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403225" lvl="1" indent="0">
                  <a:buNone/>
                </a:pPr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Constrains</a:t>
                </a:r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means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flow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pass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Switch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nary>
                  </m:oMath>
                </a14:m>
                <a:endParaRPr lang="zh-TW" altLang="en-US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15" b="-11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E7EC8-FA63-4EFC-B7C4-9FF3C551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9E625E31-5349-47F0-B21B-51F9153C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F220118-2C65-4F7C-8E60-FC7E0D41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25" y="3714532"/>
            <a:ext cx="4944645" cy="10912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altLang="zh-TW" sz="2800" dirty="0"/>
              <a:t>Idea : Choose the best switch for a flow</a:t>
            </a: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Average Relative Error(ARE)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410021" y="3732058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ARE of a flow?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DEC4A-ED2E-194D-BC0F-2A63C2236D5C}"/>
              </a:ext>
            </a:extLst>
          </p:cNvPr>
          <p:cNvSpPr txBox="1"/>
          <p:nvPr/>
        </p:nvSpPr>
        <p:spPr>
          <a:xfrm>
            <a:off x="6027256" y="123458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公式每一頁的字要依樣大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用latex 打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M</a:t>
            </a: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icrosoft eq太醜!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EB5836F-023F-44E9-BE14-9A61561F5EFA}"/>
              </a:ext>
            </a:extLst>
          </p:cNvPr>
          <p:cNvSpPr txBox="1"/>
          <p:nvPr/>
        </p:nvSpPr>
        <p:spPr>
          <a:xfrm>
            <a:off x="5316286" y="1653335"/>
            <a:ext cx="96071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這一段我有在想，要不要加</a:t>
            </a:r>
            <a:r>
              <a:rPr lang="en-US" altLang="zh-TW" dirty="0">
                <a:highlight>
                  <a:srgbClr val="00FFFF"/>
                </a:highlight>
              </a:rPr>
              <a:t>collision</a:t>
            </a:r>
            <a:r>
              <a:rPr lang="zh-TW" altLang="en-US" dirty="0">
                <a:highlight>
                  <a:srgbClr val="00FFFF"/>
                </a:highlight>
              </a:rPr>
              <a:t>的推導在後面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讓大家知道我們的演算法 可以降低進去每一個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的封包量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進而達到降低</a:t>
            </a:r>
            <a:r>
              <a:rPr lang="en-US" altLang="zh-TW" dirty="0">
                <a:highlight>
                  <a:srgbClr val="00FFFF"/>
                </a:highlight>
              </a:rPr>
              <a:t>error</a:t>
            </a:r>
          </a:p>
          <a:p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因為我們之前的講法 好像是說這一個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  <a:r>
              <a:rPr lang="zh-TW" altLang="en-US" dirty="0">
                <a:highlight>
                  <a:srgbClr val="00FFFF"/>
                </a:highlight>
              </a:rPr>
              <a:t>可以選擇的</a:t>
            </a:r>
            <a:r>
              <a:rPr lang="en-US" altLang="zh-TW" dirty="0">
                <a:highlight>
                  <a:srgbClr val="00FFFF"/>
                </a:highlight>
              </a:rPr>
              <a:t>row</a:t>
            </a:r>
            <a:r>
              <a:rPr lang="zh-TW" altLang="en-US" dirty="0">
                <a:highlight>
                  <a:srgbClr val="00FFFF"/>
                </a:highlight>
              </a:rPr>
              <a:t>變多</a:t>
            </a:r>
            <a:r>
              <a:rPr lang="en-US" altLang="zh-TW" dirty="0">
                <a:highlight>
                  <a:srgbClr val="00FFFF"/>
                </a:highlight>
              </a:rPr>
              <a:t>(</a:t>
            </a:r>
            <a:r>
              <a:rPr lang="zh-TW" altLang="en-US" dirty="0">
                <a:highlight>
                  <a:srgbClr val="00FFFF"/>
                </a:highlight>
              </a:rPr>
              <a:t>如果放在很多個</a:t>
            </a:r>
            <a:r>
              <a:rPr lang="en-US" altLang="zh-TW" dirty="0">
                <a:highlight>
                  <a:srgbClr val="00FFFF"/>
                </a:highlight>
              </a:rPr>
              <a:t>switch)</a:t>
            </a:r>
            <a:r>
              <a:rPr lang="zh-TW" altLang="en-US" dirty="0">
                <a:highlight>
                  <a:srgbClr val="00FFFF"/>
                </a:highlight>
              </a:rPr>
              <a:t>上的話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但其實傳統的也是 只是傳統的每一個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都要處理全部的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ARE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F9B3883E-6983-4C6C-9F5E-A5C7B7456B9D}"/>
              </a:ext>
            </a:extLst>
          </p:cNvPr>
          <p:cNvSpPr txBox="1"/>
          <p:nvPr/>
        </p:nvSpPr>
        <p:spPr>
          <a:xfrm>
            <a:off x="5962977" y="9980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這邊是全部步驟跑一次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3161507" y="3328203"/>
            <a:ext cx="2832673" cy="112029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Can’t find better switch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two-dimensional array with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         	depth: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width:</a:t>
                </a:r>
              </a:p>
              <a:p>
                <a:pPr marL="11112" indent="0">
                  <a:buFont typeface="Helvetica" pitchFamily="2" charset="0"/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Summarize streaming updates to a vector of numbers called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Upper error bound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with probability of at least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a typeface="Cambria Math" panose="02040503050406030204" pitchFamily="18" charset="0"/>
                  </a:rPr>
                  <a:t>[1]</a:t>
                </a:r>
                <a:endParaRPr lang="en-US" altLang="zh-TW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ea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  <a:blipFill>
                <a:blip r:embed="rId2"/>
                <a:stretch>
                  <a:fillRect l="-1235" t="-1190" r="-1852" b="-9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7043BB-AAB4-4C9F-A07E-D1332380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68929"/>
              </p:ext>
            </p:extLst>
          </p:nvPr>
        </p:nvGraphicFramePr>
        <p:xfrm>
          <a:off x="5986009" y="2384512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>
            <a:off x="5171175" y="2515812"/>
            <a:ext cx="357634" cy="120044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4572000" y="293136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6861963" y="978457"/>
            <a:ext cx="512170" cy="209203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6776404" y="1386349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/>
              <p:nvPr/>
            </p:nvSpPr>
            <p:spPr>
              <a:xfrm>
                <a:off x="2357237" y="306990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37" y="306990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/>
              <p:nvPr/>
            </p:nvSpPr>
            <p:spPr>
              <a:xfrm>
                <a:off x="2420273" y="1922140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273" y="1922140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CB7719-B06B-44CA-B6ED-42AAA44205C5}"/>
              </a:ext>
            </a:extLst>
          </p:cNvPr>
          <p:cNvSpPr txBox="1"/>
          <p:nvPr/>
        </p:nvSpPr>
        <p:spPr>
          <a:xfrm>
            <a:off x="5484197" y="2399564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553D7-93B1-46A6-B64D-D63907994251}"/>
              </a:ext>
            </a:extLst>
          </p:cNvPr>
          <p:cNvSpPr txBox="1"/>
          <p:nvPr/>
        </p:nvSpPr>
        <p:spPr>
          <a:xfrm>
            <a:off x="5484197" y="2762089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F3C395-71EB-49E1-9412-DC99BE2DF2F3}"/>
              </a:ext>
            </a:extLst>
          </p:cNvPr>
          <p:cNvSpPr txBox="1"/>
          <p:nvPr/>
        </p:nvSpPr>
        <p:spPr>
          <a:xfrm>
            <a:off x="5476717" y="3119751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BB210-6AD7-45B8-BBE0-A3ED71EA20A4}"/>
              </a:ext>
            </a:extLst>
          </p:cNvPr>
          <p:cNvSpPr txBox="1"/>
          <p:nvPr/>
        </p:nvSpPr>
        <p:spPr>
          <a:xfrm>
            <a:off x="5476716" y="3492206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6509F-4A41-4EC3-8BCC-20C9859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𝑐𝑜𝑙𝑙𝑖𝑑𝑖𝑛𝑔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altLang="zh-TW" sz="2400" dirty="0"/>
                </a:br>
                <a:br>
                  <a:rPr lang="en-US" altLang="zh-TW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   1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&amp;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𝑛𝑜𝑛𝑐𝑜𝑙𝑙𝑖𝑑𝑒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𝑟𝑎𝑛𝑔𝑒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𝑚𝑒𝑛𝑎𝑠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𝑐𝑜𝑙𝑙𝑖𝑠𝑖𝑜𝑛𝑠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  <a:blipFill>
                <a:blip r:embed="rId2"/>
                <a:stretch>
                  <a:fillRect l="-963" t="-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1A1144-986B-403E-96F0-11DDFDC1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A765B2E-35FB-42B3-A500-41F70880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BBDC9-764D-45D8-BC02-FE146202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𝑆𝑤𝑖𝑡𝑐h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𝑠𝑡𝑜𝑟𝑒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  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𝑠𝑟𝑜𝑡𝑒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≤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449B8-158E-4F0F-8C3F-19D53B1C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9FEA4FB-D7CF-43E0-8F8D-FE064D25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dirty="0"/>
              <a:t>CM-sketch : Original CM sketch</a:t>
            </a:r>
          </a:p>
          <a:p>
            <a:pPr lvl="1"/>
            <a:r>
              <a:rPr lang="en-US" altLang="zh-TW" dirty="0"/>
              <a:t>Shortest-Best-one : Store in one switch</a:t>
            </a:r>
            <a:r>
              <a:rPr lang="zh-TW" altLang="en-US" dirty="0"/>
              <a:t> </a:t>
            </a:r>
            <a:r>
              <a:rPr lang="en-US" altLang="zh-TW" dirty="0"/>
              <a:t>that on the path using Dijkstra</a:t>
            </a:r>
          </a:p>
          <a:p>
            <a:pPr lvl="1"/>
            <a:r>
              <a:rPr lang="en-US" altLang="zh-TW" dirty="0"/>
              <a:t>All-Best-one : Store in one switch that is best in the topology</a:t>
            </a:r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Topology</a:t>
            </a:r>
          </a:p>
          <a:p>
            <a:pPr lvl="1"/>
            <a:r>
              <a:rPr lang="en-US" altLang="zh-TW" dirty="0"/>
              <a:t>Memory usage</a:t>
            </a:r>
          </a:p>
          <a:p>
            <a:pPr lvl="1"/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 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B9DD-FE9A-4209-9ECD-011C118E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Topology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94B50A-61E3-4D18-86E5-4A288C55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149557"/>
            <a:ext cx="5852172" cy="43891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D1D91-2F16-4FFB-B8F6-71294B1A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617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F95E68-F700-4CD5-B5FE-57EC345B1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70" y="3429000"/>
            <a:ext cx="5401548" cy="332829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DE93F1-6D2B-43A3-B1E5-B00088C6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48" y="-140458"/>
            <a:ext cx="5405193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Memory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12B71C8-B6DD-4153-80FB-4011BDA5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7" y="3208251"/>
            <a:ext cx="4320000" cy="3240000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98664AD-76BB-412D-8DFE-7383A0F7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7" y="3208251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Change the location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EE42D2-655D-4533-A844-C19AC7FB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56669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0FFA2A6-5B0A-427D-8E7E-A419B0D1F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36783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ADB829A-2103-4271-876F-009A10C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CM-Sketch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31112-8584-4587-B448-F59B5728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D5860-7D98-4169-B75C-76C8A08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90A109C-991D-4E68-A500-9CAAC0552DD3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56223C2C-077C-43CB-86EA-FF13F0EB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57EA629-216C-4FC5-A1FB-4AD4BEC396C6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91E19F9-B7D9-42A4-94A5-C42F08D91A6B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10" name="圖形 9" descr="信封">
              <a:extLst>
                <a:ext uri="{FF2B5EF4-FFF2-40B4-BE49-F238E27FC236}">
                  <a16:creationId xmlns:a16="http://schemas.microsoft.com/office/drawing/2014/main" id="{1A7C3A11-6AA8-4604-AF87-C116E6BB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58BEB6B-B666-49FD-82D6-775C717DD7D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C91E1A-4722-4132-936B-57C1794272DA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310FE81-D27B-4A40-A182-7093313BC9BB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389CA0-861C-486D-BEC2-D8180EE3331D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7B4B30C-2922-4242-A7E5-B9C7EE4EF8AD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3DE250C-2BEC-41FB-B92D-7E41F062B6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B2286F-FCBF-4DFD-BBA2-BCE160FEC2A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25345-33A0-4944-9E78-BB3CB29823B8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12A0E5F-07A3-45BB-884D-18200A31E5D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4951FC5-A768-4B1B-A86E-978AD4C7F0FE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DC7EDD-764E-4B6E-B3D2-B7736438E53A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91CA29E-22AC-4ECA-93A2-241CAAC768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B426645-B29F-4FC9-BD72-3F514D727385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8DB2085-C731-4CA7-9F97-9E21BF40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55446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C1E6D-D4E9-442B-B267-41FC98F36297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EF3BBA6-2F40-4196-86D1-299469513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099A700-28F7-4F61-B385-0B3B17B303A4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832002-D32C-414D-9368-91192BF132DD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469460E-87F9-4AF4-A785-C7C6C97C6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3E04D5A-5EDD-4CFE-B535-79BB5FF8222D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BC55385-F895-48FA-91A2-2B39375ADA0B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DC88080-FDF8-40A4-8944-7C48B36A5B7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1173D6-143F-4AF5-B9B1-767480B6658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50B767-E281-4ACB-B8E9-CD851639050A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C9B361A-3551-489C-8297-31A83E5260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EC40666-5C8F-4688-9D6B-D5429F4FF99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AAEF77-BCB6-4A62-B0F3-485BF67B08F0}"/>
              </a:ext>
            </a:extLst>
          </p:cNvPr>
          <p:cNvSpPr txBox="1"/>
          <p:nvPr/>
        </p:nvSpPr>
        <p:spPr>
          <a:xfrm>
            <a:off x="360878" y="5016362"/>
            <a:ext cx="1465466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 algn="r"/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53DF3E5-04A9-4608-8918-3F8C9CE9AB41}"/>
              </a:ext>
            </a:extLst>
          </p:cNvPr>
          <p:cNvSpPr txBox="1"/>
          <p:nvPr/>
        </p:nvSpPr>
        <p:spPr>
          <a:xfrm>
            <a:off x="4939988" y="5127538"/>
            <a:ext cx="341651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 count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文字方塊 46">
            <a:extLst>
              <a:ext uri="{FF2B5EF4-FFF2-40B4-BE49-F238E27FC236}">
                <a16:creationId xmlns:a16="http://schemas.microsoft.com/office/drawing/2014/main" id="{6404ABD5-C130-0042-9C2E-9A48B05493F6}"/>
              </a:ext>
            </a:extLst>
          </p:cNvPr>
          <p:cNvSpPr txBox="1"/>
          <p:nvPr/>
        </p:nvSpPr>
        <p:spPr>
          <a:xfrm>
            <a:off x="4926458" y="2336985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7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50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F24F3-5D84-4CDF-98CA-55915166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60" y="3208251"/>
            <a:ext cx="4320000" cy="32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3EC2321-20AE-4CD7-814D-1E4C86D95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" y="-31749"/>
            <a:ext cx="4320000" cy="3240000"/>
          </a:xfrm>
          <a:prstGeom prst="rect">
            <a:avLst/>
          </a:prstGeom>
        </p:spPr>
      </p:pic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B3E77737-952E-443D-81D6-B59FB0D4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386"/>
            <a:ext cx="4320000" cy="3240000"/>
          </a:xfrm>
        </p:spPr>
      </p:pic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chemeClr val="bg1">
                    <a:lumMod val="75000"/>
                  </a:schemeClr>
                </a:solidFill>
              </a:rPr>
              <a:t>Performance Evaluation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1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 : A distributed system of Sketch </a:t>
            </a:r>
            <a:r>
              <a:rPr lang="en-US" altLang="zh-TW"/>
              <a:t>based algorithm </a:t>
            </a:r>
            <a:endParaRPr lang="en-US" altLang="zh-TW" dirty="0"/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r>
              <a:rPr lang="en-US" altLang="zh-TW" dirty="0"/>
              <a:t>Improve the worst ARE of all Flows</a:t>
            </a:r>
          </a:p>
          <a:p>
            <a:pPr lvl="1"/>
            <a:r>
              <a:rPr lang="en-US" altLang="zh-TW" dirty="0"/>
              <a:t>Enhance efficiency of switch process packets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[1]</a:t>
            </a:r>
          </a:p>
          <a:p>
            <a:pPr lvl="1"/>
            <a:r>
              <a:rPr lang="en-US" altLang="zh-TW" dirty="0"/>
              <a:t>Count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ea typeface="Cambria Math" panose="02040503050406030204" pitchFamily="18" charset="0"/>
              </a:rPr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6AEF2-8691-4940-B41F-DA05ED2E7202}"/>
              </a:ext>
            </a:extLst>
          </p:cNvPr>
          <p:cNvSpPr txBox="1"/>
          <p:nvPr/>
        </p:nvSpPr>
        <p:spPr>
          <a:xfrm>
            <a:off x="6977032" y="1258664"/>
            <a:ext cx="1997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[3-5]的first name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好像不見了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22803</TotalTime>
  <Words>2259</Words>
  <Application>Microsoft Office PowerPoint</Application>
  <PresentationFormat>如螢幕大小 (4:3)</PresentationFormat>
  <Paragraphs>701</Paragraphs>
  <Slides>52</Slides>
  <Notes>25</Notes>
  <HiddenSlides>5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52</vt:i4>
      </vt:variant>
    </vt:vector>
  </HeadingPairs>
  <TitlesOfParts>
    <vt:vector size="68" baseType="lpstr"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CM-Sketch</vt:lpstr>
      <vt:lpstr>Sketch-Based Monitoring</vt:lpstr>
      <vt:lpstr>Sketch-Based Monitoring</vt:lpstr>
      <vt:lpstr>Sketch-Based Monitoring</vt:lpstr>
      <vt:lpstr>Sketch-Based Monitoring</vt:lpstr>
      <vt:lpstr>Per-Switch Monitoring</vt:lpstr>
      <vt:lpstr>Cooperative Monitoring</vt:lpstr>
      <vt:lpstr>Traditional Way</vt:lpstr>
      <vt:lpstr>Ideal Way</vt:lpstr>
      <vt:lpstr>Goal</vt:lpstr>
      <vt:lpstr>Challenges</vt:lpstr>
      <vt:lpstr>Outline</vt:lpstr>
      <vt:lpstr>Problem Statement </vt:lpstr>
      <vt:lpstr>Flow Chart</vt:lpstr>
      <vt:lpstr>1. Path Selection</vt:lpstr>
      <vt:lpstr>1. Path Selection</vt:lpstr>
      <vt:lpstr>PowerPoint 簡報</vt:lpstr>
      <vt:lpstr>Problem</vt:lpstr>
      <vt:lpstr>1. 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1. Path Selection</vt:lpstr>
      <vt:lpstr>Problem Statement</vt:lpstr>
      <vt:lpstr>2. Switch Selection</vt:lpstr>
      <vt:lpstr>2. Switch Selection</vt:lpstr>
      <vt:lpstr>Run</vt:lpstr>
      <vt:lpstr>PowerPoint 簡報</vt:lpstr>
      <vt:lpstr>PowerPoint 簡報</vt:lpstr>
      <vt:lpstr>PowerPoint 簡報</vt:lpstr>
      <vt:lpstr>PowerPoint 簡報</vt:lpstr>
      <vt:lpstr>PowerPoint 簡報</vt:lpstr>
      <vt:lpstr>Number of collision</vt:lpstr>
      <vt:lpstr>Number of collision</vt:lpstr>
      <vt:lpstr>Outline</vt:lpstr>
      <vt:lpstr>Comparison Schemes and Metrics</vt:lpstr>
      <vt:lpstr>Topology</vt:lpstr>
      <vt:lpstr>Worst ARE with Different Topology</vt:lpstr>
      <vt:lpstr>PowerPoint 簡報</vt:lpstr>
      <vt:lpstr>Memory Usage</vt:lpstr>
      <vt:lpstr>Worst ARE with Different Memory</vt:lpstr>
      <vt:lpstr>Traffic</vt:lpstr>
      <vt:lpstr>PowerPoint 簡報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170</cp:revision>
  <dcterms:created xsi:type="dcterms:W3CDTF">2022-07-06T08:35:05Z</dcterms:created>
  <dcterms:modified xsi:type="dcterms:W3CDTF">2022-08-01T07:33:07Z</dcterms:modified>
</cp:coreProperties>
</file>